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9" r:id="rId4"/>
  </p:sldMasterIdLst>
  <p:notesMasterIdLst>
    <p:notesMasterId r:id="rId23"/>
  </p:notesMasterIdLst>
  <p:sldIdLst>
    <p:sldId id="257" r:id="rId5"/>
    <p:sldId id="270" r:id="rId6"/>
    <p:sldId id="256" r:id="rId7"/>
    <p:sldId id="258" r:id="rId8"/>
    <p:sldId id="259" r:id="rId9"/>
    <p:sldId id="261" r:id="rId10"/>
    <p:sldId id="260" r:id="rId11"/>
    <p:sldId id="264" r:id="rId12"/>
    <p:sldId id="262" r:id="rId13"/>
    <p:sldId id="267" r:id="rId14"/>
    <p:sldId id="275" r:id="rId15"/>
    <p:sldId id="273" r:id="rId16"/>
    <p:sldId id="269" r:id="rId17"/>
    <p:sldId id="263" r:id="rId18"/>
    <p:sldId id="272" r:id="rId19"/>
    <p:sldId id="271" r:id="rId20"/>
    <p:sldId id="27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1D1C1-11B4-3897-A948-E6E3B748B1DE}" v="25" dt="2020-03-11T02:03:17.509"/>
    <p1510:client id="{E3ACA8C1-E5E0-66A9-DFAA-8278D42DF273}" v="183" dt="2020-03-11T02:20:24.400"/>
    <p1510:client id="{F705D758-9A4D-C136-3768-8B43531EFA36}" v="18" dt="2020-03-11T02:32:01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587F41-1C01-4CDC-9164-A70EB43A683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889A6E88-39F8-4781-8546-50538F3BA561}">
      <dgm:prSet/>
      <dgm:spPr/>
      <dgm:t>
        <a:bodyPr/>
        <a:lstStyle/>
        <a:p>
          <a:r>
            <a:rPr lang="pt-BR"/>
            <a:t>Mercado Industrial</a:t>
          </a:r>
        </a:p>
      </dgm:t>
    </dgm:pt>
    <dgm:pt modelId="{4C63FF11-C8CE-4515-806D-805AF70FFB2E}" type="parTrans" cxnId="{C15AFD37-6616-407D-8C80-A7499BA225B8}">
      <dgm:prSet/>
      <dgm:spPr/>
      <dgm:t>
        <a:bodyPr/>
        <a:lstStyle/>
        <a:p>
          <a:endParaRPr lang="pt-BR"/>
        </a:p>
      </dgm:t>
    </dgm:pt>
    <dgm:pt modelId="{5915D460-1E5C-4B60-9077-B9AF666BC22C}" type="sibTrans" cxnId="{C15AFD37-6616-407D-8C80-A7499BA225B8}">
      <dgm:prSet/>
      <dgm:spPr/>
      <dgm:t>
        <a:bodyPr/>
        <a:lstStyle/>
        <a:p>
          <a:endParaRPr lang="pt-BR"/>
        </a:p>
      </dgm:t>
    </dgm:pt>
    <dgm:pt modelId="{00EA32FE-4336-46ED-A1D7-43BE10AB6533}">
      <dgm:prSet/>
      <dgm:spPr/>
      <dgm:t>
        <a:bodyPr/>
        <a:lstStyle/>
        <a:p>
          <a:r>
            <a:rPr lang="pt-BR"/>
            <a:t>Mercado eletronico</a:t>
          </a:r>
        </a:p>
      </dgm:t>
    </dgm:pt>
    <dgm:pt modelId="{DED859D3-E57A-4E1F-B65A-0227E0350ABF}" type="parTrans" cxnId="{953BCFB9-997F-43E9-A1DF-4D58D6476368}">
      <dgm:prSet/>
      <dgm:spPr/>
      <dgm:t>
        <a:bodyPr/>
        <a:lstStyle/>
        <a:p>
          <a:endParaRPr lang="pt-BR"/>
        </a:p>
      </dgm:t>
    </dgm:pt>
    <dgm:pt modelId="{957A63A2-081B-421D-BAD5-8CB52B27756A}" type="sibTrans" cxnId="{953BCFB9-997F-43E9-A1DF-4D58D6476368}">
      <dgm:prSet/>
      <dgm:spPr/>
      <dgm:t>
        <a:bodyPr/>
        <a:lstStyle/>
        <a:p>
          <a:endParaRPr lang="pt-BR"/>
        </a:p>
      </dgm:t>
    </dgm:pt>
    <dgm:pt modelId="{7FEFE7FC-AAAD-4F87-B863-954CC777DE0B}" type="pres">
      <dgm:prSet presAssocID="{33587F41-1C01-4CDC-9164-A70EB43A683A}" presName="linearFlow" presStyleCnt="0">
        <dgm:presLayoutVars>
          <dgm:dir/>
          <dgm:resizeHandles val="exact"/>
        </dgm:presLayoutVars>
      </dgm:prSet>
      <dgm:spPr/>
    </dgm:pt>
    <dgm:pt modelId="{C8FDC15C-A8EA-4328-85E4-AF788C036B85}" type="pres">
      <dgm:prSet presAssocID="{889A6E88-39F8-4781-8546-50538F3BA561}" presName="composite" presStyleCnt="0"/>
      <dgm:spPr/>
    </dgm:pt>
    <dgm:pt modelId="{4E592896-CE17-477D-809D-FB0338D42EB6}" type="pres">
      <dgm:prSet presAssocID="{889A6E88-39F8-4781-8546-50538F3BA561}" presName="imgShp" presStyleLbl="fgImgPlace1" presStyleIdx="0" presStyleCnt="2"/>
      <dgm:spPr/>
    </dgm:pt>
    <dgm:pt modelId="{ED9D64C5-0289-493D-A923-AF7A2A059CFB}" type="pres">
      <dgm:prSet presAssocID="{889A6E88-39F8-4781-8546-50538F3BA561}" presName="txShp" presStyleLbl="node1" presStyleIdx="0" presStyleCnt="2">
        <dgm:presLayoutVars>
          <dgm:bulletEnabled val="1"/>
        </dgm:presLayoutVars>
      </dgm:prSet>
      <dgm:spPr/>
    </dgm:pt>
    <dgm:pt modelId="{2D58B9D7-0659-4DC4-9EEF-67384AAD6CD2}" type="pres">
      <dgm:prSet presAssocID="{5915D460-1E5C-4B60-9077-B9AF666BC22C}" presName="spacing" presStyleCnt="0"/>
      <dgm:spPr/>
    </dgm:pt>
    <dgm:pt modelId="{1A040696-B803-437C-82A6-BCF4171AB305}" type="pres">
      <dgm:prSet presAssocID="{00EA32FE-4336-46ED-A1D7-43BE10AB6533}" presName="composite" presStyleCnt="0"/>
      <dgm:spPr/>
    </dgm:pt>
    <dgm:pt modelId="{EA0B8B1C-124F-4140-A695-594F569642CA}" type="pres">
      <dgm:prSet presAssocID="{00EA32FE-4336-46ED-A1D7-43BE10AB6533}" presName="imgShp" presStyleLbl="fgImgPlace1" presStyleIdx="1" presStyleCnt="2"/>
      <dgm:spPr/>
    </dgm:pt>
    <dgm:pt modelId="{E265BCA1-D6C5-49CB-B9F8-4576A876D46C}" type="pres">
      <dgm:prSet presAssocID="{00EA32FE-4336-46ED-A1D7-43BE10AB6533}" presName="txShp" presStyleLbl="node1" presStyleIdx="1" presStyleCnt="2">
        <dgm:presLayoutVars>
          <dgm:bulletEnabled val="1"/>
        </dgm:presLayoutVars>
      </dgm:prSet>
      <dgm:spPr/>
    </dgm:pt>
  </dgm:ptLst>
  <dgm:cxnLst>
    <dgm:cxn modelId="{C15AFD37-6616-407D-8C80-A7499BA225B8}" srcId="{33587F41-1C01-4CDC-9164-A70EB43A683A}" destId="{889A6E88-39F8-4781-8546-50538F3BA561}" srcOrd="0" destOrd="0" parTransId="{4C63FF11-C8CE-4515-806D-805AF70FFB2E}" sibTransId="{5915D460-1E5C-4B60-9077-B9AF666BC22C}"/>
    <dgm:cxn modelId="{9B3BB989-B8AD-415A-8B81-F5AA60C53928}" type="presOf" srcId="{889A6E88-39F8-4781-8546-50538F3BA561}" destId="{ED9D64C5-0289-493D-A923-AF7A2A059CFB}" srcOrd="0" destOrd="0" presId="urn:microsoft.com/office/officeart/2005/8/layout/vList3"/>
    <dgm:cxn modelId="{95D464B9-9548-4046-AD15-4ABCA61652CB}" type="presOf" srcId="{33587F41-1C01-4CDC-9164-A70EB43A683A}" destId="{7FEFE7FC-AAAD-4F87-B863-954CC777DE0B}" srcOrd="0" destOrd="0" presId="urn:microsoft.com/office/officeart/2005/8/layout/vList3"/>
    <dgm:cxn modelId="{953BCFB9-997F-43E9-A1DF-4D58D6476368}" srcId="{33587F41-1C01-4CDC-9164-A70EB43A683A}" destId="{00EA32FE-4336-46ED-A1D7-43BE10AB6533}" srcOrd="1" destOrd="0" parTransId="{DED859D3-E57A-4E1F-B65A-0227E0350ABF}" sibTransId="{957A63A2-081B-421D-BAD5-8CB52B27756A}"/>
    <dgm:cxn modelId="{7CAA31DF-A8AA-402A-8F91-D85F8360D5BE}" type="presOf" srcId="{00EA32FE-4336-46ED-A1D7-43BE10AB6533}" destId="{E265BCA1-D6C5-49CB-B9F8-4576A876D46C}" srcOrd="0" destOrd="0" presId="urn:microsoft.com/office/officeart/2005/8/layout/vList3"/>
    <dgm:cxn modelId="{48A213F4-49C2-4075-A742-AFBC61C1CD6A}" type="presParOf" srcId="{7FEFE7FC-AAAD-4F87-B863-954CC777DE0B}" destId="{C8FDC15C-A8EA-4328-85E4-AF788C036B85}" srcOrd="0" destOrd="0" presId="urn:microsoft.com/office/officeart/2005/8/layout/vList3"/>
    <dgm:cxn modelId="{195DC903-B69C-499C-9747-98ACF27B17DC}" type="presParOf" srcId="{C8FDC15C-A8EA-4328-85E4-AF788C036B85}" destId="{4E592896-CE17-477D-809D-FB0338D42EB6}" srcOrd="0" destOrd="0" presId="urn:microsoft.com/office/officeart/2005/8/layout/vList3"/>
    <dgm:cxn modelId="{58048720-E87A-42EC-B1FC-A47D00337AC9}" type="presParOf" srcId="{C8FDC15C-A8EA-4328-85E4-AF788C036B85}" destId="{ED9D64C5-0289-493D-A923-AF7A2A059CFB}" srcOrd="1" destOrd="0" presId="urn:microsoft.com/office/officeart/2005/8/layout/vList3"/>
    <dgm:cxn modelId="{4883BA70-0EB5-46A8-B544-5DAFDD73A481}" type="presParOf" srcId="{7FEFE7FC-AAAD-4F87-B863-954CC777DE0B}" destId="{2D58B9D7-0659-4DC4-9EEF-67384AAD6CD2}" srcOrd="1" destOrd="0" presId="urn:microsoft.com/office/officeart/2005/8/layout/vList3"/>
    <dgm:cxn modelId="{69A49BA2-3D10-4A55-B09C-99E791B070D5}" type="presParOf" srcId="{7FEFE7FC-AAAD-4F87-B863-954CC777DE0B}" destId="{1A040696-B803-437C-82A6-BCF4171AB305}" srcOrd="2" destOrd="0" presId="urn:microsoft.com/office/officeart/2005/8/layout/vList3"/>
    <dgm:cxn modelId="{05D43D78-96CE-4C3D-BC34-7F161FC8FBA1}" type="presParOf" srcId="{1A040696-B803-437C-82A6-BCF4171AB305}" destId="{EA0B8B1C-124F-4140-A695-594F569642CA}" srcOrd="0" destOrd="0" presId="urn:microsoft.com/office/officeart/2005/8/layout/vList3"/>
    <dgm:cxn modelId="{4C4347F7-923C-4CA0-9C15-353BF99D3690}" type="presParOf" srcId="{1A040696-B803-437C-82A6-BCF4171AB305}" destId="{E265BCA1-D6C5-49CB-B9F8-4576A876D46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D64C5-0289-493D-A923-AF7A2A059CFB}">
      <dsp:nvSpPr>
        <dsp:cNvPr id="0" name=""/>
        <dsp:cNvSpPr/>
      </dsp:nvSpPr>
      <dsp:spPr>
        <a:xfrm rot="10800000">
          <a:off x="1527173" y="1080"/>
          <a:ext cx="4918693" cy="11530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449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/>
            <a:t>Mercado Industrial</a:t>
          </a:r>
        </a:p>
      </dsp:txBody>
      <dsp:txXfrm rot="10800000">
        <a:off x="1815427" y="1080"/>
        <a:ext cx="4630439" cy="1153017"/>
      </dsp:txXfrm>
    </dsp:sp>
    <dsp:sp modelId="{4E592896-CE17-477D-809D-FB0338D42EB6}">
      <dsp:nvSpPr>
        <dsp:cNvPr id="0" name=""/>
        <dsp:cNvSpPr/>
      </dsp:nvSpPr>
      <dsp:spPr>
        <a:xfrm>
          <a:off x="950664" y="1080"/>
          <a:ext cx="1153017" cy="115301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5BCA1-D6C5-49CB-B9F8-4576A876D46C}">
      <dsp:nvSpPr>
        <dsp:cNvPr id="0" name=""/>
        <dsp:cNvSpPr/>
      </dsp:nvSpPr>
      <dsp:spPr>
        <a:xfrm rot="10800000">
          <a:off x="1527173" y="1457967"/>
          <a:ext cx="4918693" cy="11530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449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/>
            <a:t>Mercado eletronico</a:t>
          </a:r>
        </a:p>
      </dsp:txBody>
      <dsp:txXfrm rot="10800000">
        <a:off x="1815427" y="1457967"/>
        <a:ext cx="4630439" cy="1153017"/>
      </dsp:txXfrm>
    </dsp:sp>
    <dsp:sp modelId="{EA0B8B1C-124F-4140-A695-594F569642CA}">
      <dsp:nvSpPr>
        <dsp:cNvPr id="0" name=""/>
        <dsp:cNvSpPr/>
      </dsp:nvSpPr>
      <dsp:spPr>
        <a:xfrm>
          <a:off x="950664" y="1457967"/>
          <a:ext cx="1153017" cy="115301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C8013-D166-45B5-BC3A-39062EB7473C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C85ED-7767-4D38-9AAF-1FF7D6709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6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85ED-7767-4D38-9AAF-1FF7D6709AE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11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116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56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68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43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1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4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3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3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23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microsoft.com/office/2007/relationships/hdphoto" Target="../media/hdphoto4.wdp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4.wdp"/><Relationship Id="rId7" Type="http://schemas.openxmlformats.org/officeDocument/2006/relationships/image" Target="../media/image2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2CAE-F331-49E2-85B1-D05817A2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28" y="178021"/>
            <a:ext cx="10480431" cy="1702191"/>
          </a:xfrm>
        </p:spPr>
        <p:txBody>
          <a:bodyPr vert="horz" lIns="91440" tIns="45720" rIns="91440" bIns="45720" rtlCol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96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ngsana New" panose="020B0502040204020203" pitchFamily="18" charset="-34"/>
              </a:rPr>
              <a:t>Transfornel Solutions</a:t>
            </a:r>
          </a:p>
        </p:txBody>
      </p:sp>
      <p:sp useBgFill="1">
        <p:nvSpPr>
          <p:cNvPr id="4" name="CaixaDeTexto 3">
            <a:extLst>
              <a:ext uri="{FF2B5EF4-FFF2-40B4-BE49-F238E27FC236}">
                <a16:creationId xmlns:a16="http://schemas.microsoft.com/office/drawing/2014/main" id="{D7A96373-2267-4A8C-8B1E-696C97443B6A}"/>
              </a:ext>
            </a:extLst>
          </p:cNvPr>
          <p:cNvSpPr txBox="1"/>
          <p:nvPr/>
        </p:nvSpPr>
        <p:spPr>
          <a:xfrm>
            <a:off x="379828" y="2771217"/>
            <a:ext cx="6309358" cy="3539430"/>
          </a:xfrm>
          <a:prstGeom prst="rect">
            <a:avLst/>
          </a:prstGeom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28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endParaRPr lang="pt-BR" sz="280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Yucra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Catarina Carneiro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José Paulo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Josué Souza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Luan Brito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Marcelo Borora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5FC1F9-A2B3-42D9-B0ED-350FB65BBF88}"/>
              </a:ext>
            </a:extLst>
          </p:cNvPr>
          <p:cNvSpPr txBox="1"/>
          <p:nvPr/>
        </p:nvSpPr>
        <p:spPr>
          <a:xfrm>
            <a:off x="10515600" y="6310647"/>
            <a:ext cx="224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>
                <a:solidFill>
                  <a:schemeClr val="bg1"/>
                </a:solidFill>
              </a:rPr>
              <a:t>Março de 2020</a:t>
            </a:r>
          </a:p>
        </p:txBody>
      </p:sp>
    </p:spTree>
    <p:extLst>
      <p:ext uri="{BB962C8B-B14F-4D97-AF65-F5344CB8AC3E}">
        <p14:creationId xmlns:p14="http://schemas.microsoft.com/office/powerpoint/2010/main" val="1718864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C452BD8-52D9-445F-9F6C-DEF8E1AB7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46" y="-105539"/>
            <a:ext cx="12191980" cy="68579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159D36F-3E5A-41F3-B351-F70CE606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1" y="1858327"/>
            <a:ext cx="9020175" cy="4238625"/>
          </a:xfrm>
          <a:prstGeom prst="rect">
            <a:avLst/>
          </a:prstGeom>
        </p:spPr>
      </p:pic>
      <p:pic>
        <p:nvPicPr>
          <p:cNvPr id="9" name="Gráfico 8" descr="Termômetro">
            <a:extLst>
              <a:ext uri="{FF2B5EF4-FFF2-40B4-BE49-F238E27FC236}">
                <a16:creationId xmlns:a16="http://schemas.microsoft.com/office/drawing/2014/main" id="{02AF2036-2606-4147-B0E6-4EF98CB38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540" y="3019638"/>
            <a:ext cx="579120" cy="579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A576612-B37D-446B-84F7-8C05E8502912}"/>
              </a:ext>
            </a:extLst>
          </p:cNvPr>
          <p:cNvSpPr txBox="1"/>
          <p:nvPr/>
        </p:nvSpPr>
        <p:spPr>
          <a:xfrm>
            <a:off x="9933613" y="2958673"/>
            <a:ext cx="184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Estado dos transformadores: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215F927-A572-46A2-B831-0D3C1FD148E4}"/>
              </a:ext>
            </a:extLst>
          </p:cNvPr>
          <p:cNvSpPr/>
          <p:nvPr/>
        </p:nvSpPr>
        <p:spPr>
          <a:xfrm>
            <a:off x="9456267" y="3868225"/>
            <a:ext cx="290734" cy="281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22DD661-AF73-4A36-A84B-4CE1A649635E}"/>
              </a:ext>
            </a:extLst>
          </p:cNvPr>
          <p:cNvSpPr/>
          <p:nvPr/>
        </p:nvSpPr>
        <p:spPr>
          <a:xfrm>
            <a:off x="9486733" y="4532547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82F1174-F677-481B-8334-7DC4D42E5F12}"/>
              </a:ext>
            </a:extLst>
          </p:cNvPr>
          <p:cNvSpPr/>
          <p:nvPr/>
        </p:nvSpPr>
        <p:spPr>
          <a:xfrm>
            <a:off x="9489247" y="5222890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25151EA-E557-4320-A988-5BBF0CB84199}"/>
              </a:ext>
            </a:extLst>
          </p:cNvPr>
          <p:cNvSpPr txBox="1"/>
          <p:nvPr/>
        </p:nvSpPr>
        <p:spPr>
          <a:xfrm>
            <a:off x="9911551" y="3845133"/>
            <a:ext cx="16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Critico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A787F17-6D74-40DD-B1D2-D68D24192B6E}"/>
              </a:ext>
            </a:extLst>
          </p:cNvPr>
          <p:cNvSpPr txBox="1"/>
          <p:nvPr/>
        </p:nvSpPr>
        <p:spPr>
          <a:xfrm>
            <a:off x="9933613" y="4522580"/>
            <a:ext cx="16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Moderável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1BF2648-49B7-4EA2-B75D-EBA925C68755}"/>
              </a:ext>
            </a:extLst>
          </p:cNvPr>
          <p:cNvSpPr txBox="1"/>
          <p:nvPr/>
        </p:nvSpPr>
        <p:spPr>
          <a:xfrm>
            <a:off x="9933612" y="5222890"/>
            <a:ext cx="16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ysClr val="windowText" lastClr="000000"/>
                </a:solidFill>
              </a:rPr>
              <a:t>Estável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5E2A1AE-B0BE-4ABF-9D06-D1114064B6A5}"/>
              </a:ext>
            </a:extLst>
          </p:cNvPr>
          <p:cNvSpPr txBox="1"/>
          <p:nvPr/>
        </p:nvSpPr>
        <p:spPr>
          <a:xfrm>
            <a:off x="650972" y="782914"/>
            <a:ext cx="815240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Necessita-se de </a:t>
            </a:r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manutenção urgente  </a:t>
            </a:r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transformador 32</a:t>
            </a:r>
            <a:r>
              <a:rPr lang="pt-BR" sz="2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localizado na rua </a:t>
            </a:r>
            <a:r>
              <a:rPr lang="pt-BR" sz="200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haddock</a:t>
            </a:r>
            <a:r>
              <a:rPr lang="pt-BR" sz="2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lobo, 595 </a:t>
            </a:r>
            <a:r>
              <a:rPr lang="pt-BR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em frente a faculdade de tecnologia Band Tec.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062D040F-EAB2-4D23-866C-03DE2F981342}"/>
              </a:ext>
            </a:extLst>
          </p:cNvPr>
          <p:cNvSpPr/>
          <p:nvPr/>
        </p:nvSpPr>
        <p:spPr>
          <a:xfrm>
            <a:off x="10420537" y="644739"/>
            <a:ext cx="1487637" cy="8897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Acionar a manutenção</a:t>
            </a:r>
          </a:p>
        </p:txBody>
      </p:sp>
      <p:pic>
        <p:nvPicPr>
          <p:cNvPr id="40" name="Gráfico 39" descr="Marketing">
            <a:extLst>
              <a:ext uri="{FF2B5EF4-FFF2-40B4-BE49-F238E27FC236}">
                <a16:creationId xmlns:a16="http://schemas.microsoft.com/office/drawing/2014/main" id="{FD4423A6-C4EE-4627-BC22-325F1AA0D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4351" y="676380"/>
            <a:ext cx="914400" cy="9144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C6880BED-2B29-477E-9B44-F6CE5499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42" y="1816630"/>
            <a:ext cx="9020175" cy="4238625"/>
          </a:xfrm>
          <a:prstGeom prst="rect">
            <a:avLst/>
          </a:prstGeom>
        </p:spPr>
      </p:pic>
      <p:sp>
        <p:nvSpPr>
          <p:cNvPr id="60" name="Elipse 59">
            <a:extLst>
              <a:ext uri="{FF2B5EF4-FFF2-40B4-BE49-F238E27FC236}">
                <a16:creationId xmlns:a16="http://schemas.microsoft.com/office/drawing/2014/main" id="{569EE0B9-2B22-4D5E-B779-F15EED493C28}"/>
              </a:ext>
            </a:extLst>
          </p:cNvPr>
          <p:cNvSpPr/>
          <p:nvPr/>
        </p:nvSpPr>
        <p:spPr>
          <a:xfrm>
            <a:off x="4384108" y="3425679"/>
            <a:ext cx="290734" cy="281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123F8CAE-9A80-4DA5-B582-8795F6B6C281}"/>
              </a:ext>
            </a:extLst>
          </p:cNvPr>
          <p:cNvSpPr/>
          <p:nvPr/>
        </p:nvSpPr>
        <p:spPr>
          <a:xfrm>
            <a:off x="2867683" y="2817996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D1F2FE7-9DAF-47C7-AD6A-C67A9649EB8F}"/>
              </a:ext>
            </a:extLst>
          </p:cNvPr>
          <p:cNvSpPr/>
          <p:nvPr/>
        </p:nvSpPr>
        <p:spPr>
          <a:xfrm>
            <a:off x="1392760" y="2703320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29BF7A89-C982-47FB-B45D-D58E42E65017}"/>
              </a:ext>
            </a:extLst>
          </p:cNvPr>
          <p:cNvSpPr/>
          <p:nvPr/>
        </p:nvSpPr>
        <p:spPr>
          <a:xfrm>
            <a:off x="1244433" y="4978024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AF138415-DA42-4BCA-A37F-5DA97C7260B1}"/>
              </a:ext>
            </a:extLst>
          </p:cNvPr>
          <p:cNvSpPr/>
          <p:nvPr/>
        </p:nvSpPr>
        <p:spPr>
          <a:xfrm>
            <a:off x="2900283" y="4378794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8B85DA64-1247-43B7-987A-79C49C60AAC3}"/>
              </a:ext>
            </a:extLst>
          </p:cNvPr>
          <p:cNvSpPr/>
          <p:nvPr/>
        </p:nvSpPr>
        <p:spPr>
          <a:xfrm>
            <a:off x="4429241" y="5772523"/>
            <a:ext cx="290734" cy="2813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0F363D0-0D1B-4BF9-92A9-701A8D93C184}"/>
              </a:ext>
            </a:extLst>
          </p:cNvPr>
          <p:cNvSpPr/>
          <p:nvPr/>
        </p:nvSpPr>
        <p:spPr>
          <a:xfrm>
            <a:off x="5714833" y="2843997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15BF8784-A809-4969-BD55-0B5A8DD96D89}"/>
              </a:ext>
            </a:extLst>
          </p:cNvPr>
          <p:cNvSpPr/>
          <p:nvPr/>
        </p:nvSpPr>
        <p:spPr>
          <a:xfrm>
            <a:off x="6540333" y="4405171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8057C10F-BE34-4162-8B3C-739C191382B9}"/>
              </a:ext>
            </a:extLst>
          </p:cNvPr>
          <p:cNvSpPr/>
          <p:nvPr/>
        </p:nvSpPr>
        <p:spPr>
          <a:xfrm>
            <a:off x="7855319" y="2958673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1B807C8-DD83-438B-96F2-9F0A57EC5D27}"/>
              </a:ext>
            </a:extLst>
          </p:cNvPr>
          <p:cNvSpPr/>
          <p:nvPr/>
        </p:nvSpPr>
        <p:spPr>
          <a:xfrm>
            <a:off x="8146053" y="5318945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071AD761-6337-43CE-8DC8-FDDD95D60EC4}"/>
              </a:ext>
            </a:extLst>
          </p:cNvPr>
          <p:cNvSpPr/>
          <p:nvPr/>
        </p:nvSpPr>
        <p:spPr>
          <a:xfrm>
            <a:off x="4138507" y="4792468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10605675-1385-46CB-B365-3E33F0773049}"/>
              </a:ext>
            </a:extLst>
          </p:cNvPr>
          <p:cNvSpPr/>
          <p:nvPr/>
        </p:nvSpPr>
        <p:spPr>
          <a:xfrm>
            <a:off x="5950623" y="5888794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C033EA2C-56FB-4891-9B36-248C5E347EF8}"/>
              </a:ext>
            </a:extLst>
          </p:cNvPr>
          <p:cNvSpPr/>
          <p:nvPr/>
        </p:nvSpPr>
        <p:spPr>
          <a:xfrm>
            <a:off x="5521013" y="4806546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C3F724C7-F51B-4EA0-8B9E-E02906183C6D}"/>
              </a:ext>
            </a:extLst>
          </p:cNvPr>
          <p:cNvSpPr/>
          <p:nvPr/>
        </p:nvSpPr>
        <p:spPr>
          <a:xfrm>
            <a:off x="4709789" y="1862093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9B2A79E6-2753-4D8B-90C8-39E75494198C}"/>
              </a:ext>
            </a:extLst>
          </p:cNvPr>
          <p:cNvSpPr/>
          <p:nvPr/>
        </p:nvSpPr>
        <p:spPr>
          <a:xfrm>
            <a:off x="6702657" y="2895764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22499F49-475D-4899-8929-C596405B0406}"/>
              </a:ext>
            </a:extLst>
          </p:cNvPr>
          <p:cNvSpPr/>
          <p:nvPr/>
        </p:nvSpPr>
        <p:spPr>
          <a:xfrm>
            <a:off x="7552866" y="4742808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4435A0B-82EC-4915-A6E3-F948633E4529}"/>
              </a:ext>
            </a:extLst>
          </p:cNvPr>
          <p:cNvSpPr/>
          <p:nvPr/>
        </p:nvSpPr>
        <p:spPr>
          <a:xfrm>
            <a:off x="2020439" y="1858327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7AABC6-4761-40A0-9469-ABEF0B4CEAC4}"/>
              </a:ext>
            </a:extLst>
          </p:cNvPr>
          <p:cNvSpPr/>
          <p:nvPr/>
        </p:nvSpPr>
        <p:spPr>
          <a:xfrm>
            <a:off x="1162324" y="3458081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AF62649-8050-4DDD-9B4A-45BC821085A8}"/>
              </a:ext>
            </a:extLst>
          </p:cNvPr>
          <p:cNvSpPr/>
          <p:nvPr/>
        </p:nvSpPr>
        <p:spPr>
          <a:xfrm>
            <a:off x="505605" y="4435563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A20D4E97-D5C1-49BC-99CC-A3B70065631E}"/>
              </a:ext>
            </a:extLst>
          </p:cNvPr>
          <p:cNvSpPr/>
          <p:nvPr/>
        </p:nvSpPr>
        <p:spPr>
          <a:xfrm>
            <a:off x="2612512" y="5329064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0FE469ED-3BC9-4763-BBF4-982EB63833D0}"/>
              </a:ext>
            </a:extLst>
          </p:cNvPr>
          <p:cNvSpPr/>
          <p:nvPr/>
        </p:nvSpPr>
        <p:spPr>
          <a:xfrm>
            <a:off x="3013050" y="3515549"/>
            <a:ext cx="290734" cy="281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60F365AD-1B19-4CED-9A55-8278AED50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46" y="-105539"/>
            <a:ext cx="10858500" cy="646332"/>
          </a:xfrm>
          <a:prstGeom prst="rect">
            <a:avLst/>
          </a:prstGeom>
        </p:spPr>
      </p:pic>
      <p:sp>
        <p:nvSpPr>
          <p:cNvPr id="47" name="Elipse 46">
            <a:extLst>
              <a:ext uri="{FF2B5EF4-FFF2-40B4-BE49-F238E27FC236}">
                <a16:creationId xmlns:a16="http://schemas.microsoft.com/office/drawing/2014/main" id="{803851F7-193B-4B6B-91C5-E6AB2C6BB716}"/>
              </a:ext>
            </a:extLst>
          </p:cNvPr>
          <p:cNvSpPr/>
          <p:nvPr/>
        </p:nvSpPr>
        <p:spPr>
          <a:xfrm>
            <a:off x="4429241" y="5773901"/>
            <a:ext cx="290734" cy="2813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46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 descr="Uma imagem contendo mesa, teclado, mouse, computador&#10;&#10;Descrição gerada automaticamente">
            <a:extLst>
              <a:ext uri="{FF2B5EF4-FFF2-40B4-BE49-F238E27FC236}">
                <a16:creationId xmlns:a16="http://schemas.microsoft.com/office/drawing/2014/main" id="{8C754DEA-C26B-49CF-A7C2-F3B08825E9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2BABC2-F257-4B46-85EE-539D31305816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Simulador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finaceiro</a:t>
            </a:r>
            <a:endParaRPr lang="en-US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366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20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34" name="Group 256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58" name="Rectangle 257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9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banco de dados">
            <a:extLst>
              <a:ext uri="{FF2B5EF4-FFF2-40B4-BE49-F238E27FC236}">
                <a16:creationId xmlns:a16="http://schemas.microsoft.com/office/drawing/2014/main" id="{1BBFF3C3-F7AE-4F51-AAA3-5EB89CEA6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260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62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64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5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6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7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8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9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0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1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2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3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4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5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6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7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8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9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99DC71-2A3F-4559-AA92-20630E27F2B5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Banco de dados </a:t>
            </a:r>
          </a:p>
        </p:txBody>
      </p:sp>
    </p:spTree>
    <p:extLst>
      <p:ext uri="{BB962C8B-B14F-4D97-AF65-F5344CB8AC3E}">
        <p14:creationId xmlns:p14="http://schemas.microsoft.com/office/powerpoint/2010/main" val="102490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isualização da imagem">
            <a:extLst>
              <a:ext uri="{FF2B5EF4-FFF2-40B4-BE49-F238E27FC236}">
                <a16:creationId xmlns:a16="http://schemas.microsoft.com/office/drawing/2014/main" id="{2BB9B0DC-673C-498B-9FD2-2C077F690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303" y="1353057"/>
            <a:ext cx="10157394" cy="16759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8F61B19-B95F-4378-A89D-CF748D96C2A5}"/>
              </a:ext>
            </a:extLst>
          </p:cNvPr>
          <p:cNvSpPr/>
          <p:nvPr/>
        </p:nvSpPr>
        <p:spPr>
          <a:xfrm>
            <a:off x="1233885" y="3828975"/>
            <a:ext cx="9940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Banco de dados - Login </a:t>
            </a:r>
          </a:p>
        </p:txBody>
      </p:sp>
    </p:spTree>
    <p:extLst>
      <p:ext uri="{BB962C8B-B14F-4D97-AF65-F5344CB8AC3E}">
        <p14:creationId xmlns:p14="http://schemas.microsoft.com/office/powerpoint/2010/main" val="213166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" name="Group 192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94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48262FC-550E-470F-A1F2-3036E9AE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349" y="4271090"/>
            <a:ext cx="9064744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spc="50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Banco de dados  </a:t>
            </a:r>
            <a:br>
              <a:rPr lang="en-US" sz="4400" b="1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4400" b="1" spc="50" err="1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ficha</a:t>
            </a:r>
            <a:r>
              <a:rPr lang="en-US" sz="4400" b="1" spc="50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 dos </a:t>
            </a:r>
            <a:r>
              <a:rPr lang="en-US" sz="4400" b="1" spc="50" err="1">
                <a:ln w="9525" cmpd="sng">
                  <a:solidFill>
                    <a:srgbClr val="4FD093"/>
                  </a:solidFill>
                  <a:prstDash val="solid"/>
                </a:ln>
                <a:effectLst>
                  <a:glow rad="38100">
                    <a:srgbClr val="4FD093">
                      <a:alpha val="40000"/>
                    </a:srgbClr>
                  </a:glow>
                </a:effectLst>
              </a:rPr>
              <a:t>traNSFORMADORES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AD46356-E83C-4CF3-ADCE-1AAE6FCA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4" y="1377499"/>
            <a:ext cx="8791575" cy="235488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63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" name="Group 16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6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0" name="Group 31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0" name="Rectangle 31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B11F01C8-8129-4E28-9393-6E344340D1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538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51" name="Group 32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4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7477DD-52E6-446B-ADB1-6C727CF99A2A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Programação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2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CF9AF279-F1EA-418A-AB93-B264C665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B14A41E-E0DC-4E99-98C8-E4DB5D15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723009"/>
            <a:ext cx="10261600" cy="34119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44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2CAE-F331-49E2-85B1-D05817A2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35" y="185188"/>
            <a:ext cx="10480431" cy="1702191"/>
          </a:xfrm>
        </p:spPr>
        <p:txBody>
          <a:bodyPr vert="horz" lIns="91440" tIns="45720" rIns="91440" bIns="45720" rtlCol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96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ngsana New" panose="020B0502040204020203" pitchFamily="18" charset="-34"/>
              </a:rPr>
              <a:t>Transfornel Solutions</a:t>
            </a:r>
          </a:p>
        </p:txBody>
      </p:sp>
      <p:sp useBgFill="1">
        <p:nvSpPr>
          <p:cNvPr id="4" name="CaixaDeTexto 3">
            <a:extLst>
              <a:ext uri="{FF2B5EF4-FFF2-40B4-BE49-F238E27FC236}">
                <a16:creationId xmlns:a16="http://schemas.microsoft.com/office/drawing/2014/main" id="{D7A96373-2267-4A8C-8B1E-696C97443B6A}"/>
              </a:ext>
            </a:extLst>
          </p:cNvPr>
          <p:cNvSpPr txBox="1"/>
          <p:nvPr/>
        </p:nvSpPr>
        <p:spPr>
          <a:xfrm>
            <a:off x="1460997" y="3019019"/>
            <a:ext cx="9570797" cy="2400657"/>
          </a:xfrm>
          <a:prstGeom prst="rect">
            <a:avLst/>
          </a:prstGeom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5400" i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sz="48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“Sucesso é a soma de               pequenos esforços. Repetidos todos os dias.”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5FC1F9-A2B3-42D9-B0ED-350FB65BBF88}"/>
              </a:ext>
            </a:extLst>
          </p:cNvPr>
          <p:cNvSpPr txBox="1"/>
          <p:nvPr/>
        </p:nvSpPr>
        <p:spPr>
          <a:xfrm>
            <a:off x="10515600" y="6310647"/>
            <a:ext cx="224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>
                <a:solidFill>
                  <a:schemeClr val="bg1"/>
                </a:solidFill>
              </a:rPr>
              <a:t>Março de 2020</a:t>
            </a:r>
          </a:p>
        </p:txBody>
      </p:sp>
    </p:spTree>
    <p:extLst>
      <p:ext uri="{BB962C8B-B14F-4D97-AF65-F5344CB8AC3E}">
        <p14:creationId xmlns:p14="http://schemas.microsoft.com/office/powerpoint/2010/main" val="135835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4FB729AB-944D-4A44-8497-75E1891B38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01360"/>
              </p:ext>
            </p:extLst>
          </p:nvPr>
        </p:nvGraphicFramePr>
        <p:xfrm>
          <a:off x="4907059" y="2436003"/>
          <a:ext cx="7396532" cy="261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Graphic 13" descr="Factory">
            <a:extLst>
              <a:ext uri="{FF2B5EF4-FFF2-40B4-BE49-F238E27FC236}">
                <a16:creationId xmlns:a16="http://schemas.microsoft.com/office/drawing/2014/main" id="{0819EB59-B5BB-4878-831F-6AEE64218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2565" y="2501153"/>
            <a:ext cx="847165" cy="847165"/>
          </a:xfrm>
          <a:prstGeom prst="rect">
            <a:avLst/>
          </a:prstGeom>
        </p:spPr>
      </p:pic>
      <p:pic>
        <p:nvPicPr>
          <p:cNvPr id="17" name="Graphic 17" descr="Robot">
            <a:extLst>
              <a:ext uri="{FF2B5EF4-FFF2-40B4-BE49-F238E27FC236}">
                <a16:creationId xmlns:a16="http://schemas.microsoft.com/office/drawing/2014/main" id="{970569F4-789C-45AE-BC20-F183C02F2E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6145" y="3876675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CE08BB-D46D-45E4-BDEE-C946F867EA0F}"/>
              </a:ext>
            </a:extLst>
          </p:cNvPr>
          <p:cNvSpPr txBox="1"/>
          <p:nvPr/>
        </p:nvSpPr>
        <p:spPr>
          <a:xfrm>
            <a:off x="1174884" y="712905"/>
            <a:ext cx="47826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Seguimento</a:t>
            </a:r>
            <a:r>
              <a:rPr lang="en-US" sz="6000" dirty="0"/>
              <a:t> </a:t>
            </a:r>
          </a:p>
        </p:txBody>
      </p:sp>
      <p:pic>
        <p:nvPicPr>
          <p:cNvPr id="1026" name="Picture 2" descr="Resultado de imagem para trasformadores">
            <a:extLst>
              <a:ext uri="{FF2B5EF4-FFF2-40B4-BE49-F238E27FC236}">
                <a16:creationId xmlns:a16="http://schemas.microsoft.com/office/drawing/2014/main" id="{01423030-EF48-4EE7-B64D-D3ED1788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56" y="2501153"/>
            <a:ext cx="32289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5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3" name="Rectangle 192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 b="1" cap="none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Calibri Light"/>
              </a:rPr>
              <a:t>O que é um transformador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5702" y="3602038"/>
            <a:ext cx="4082297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700" cap="none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        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Os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transformadores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são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usados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para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abaixar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ou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aumentar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as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tensões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correntes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elétricas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em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circuitos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consumo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ou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transmissão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energia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700" cap="none" err="1">
                <a:ln w="0"/>
                <a:ea typeface="+mn-lt"/>
                <a:cs typeface="+mn-lt"/>
              </a:rPr>
              <a:t>elétric</a:t>
            </a:r>
            <a:r>
              <a:rPr lang="en-US" sz="1700" cap="none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a</a:t>
            </a:r>
            <a:r>
              <a:rPr lang="en-US" sz="1700" cap="none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+mn-lt"/>
              </a:rPr>
              <a:t>. </a:t>
            </a:r>
            <a:endParaRPr lang="en-US" sz="1700" cap="none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8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53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AD03133B-11CC-477E-A96C-1787388C4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1" r="378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100000" intensity="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ixaDeTexto 54">
            <a:extLst>
              <a:ext uri="{FF2B5EF4-FFF2-40B4-BE49-F238E27FC236}">
                <a16:creationId xmlns:a16="http://schemas.microsoft.com/office/drawing/2014/main" id="{F490CC53-3813-43A5-BFDF-1D2B63C12F03}"/>
              </a:ext>
            </a:extLst>
          </p:cNvPr>
          <p:cNvSpPr txBox="1"/>
          <p:nvPr/>
        </p:nvSpPr>
        <p:spPr>
          <a:xfrm>
            <a:off x="5638800" y="258952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4242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B572-8E1B-4A06-8932-8631C0F6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83" y="797511"/>
            <a:ext cx="5027992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Problema</a:t>
            </a:r>
            <a:br>
              <a:rPr lang="en-US" sz="6000" b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US" sz="600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36D41B5-0884-49C5-BF80-91554FE74737}"/>
              </a:ext>
            </a:extLst>
          </p:cNvPr>
          <p:cNvSpPr/>
          <p:nvPr/>
        </p:nvSpPr>
        <p:spPr>
          <a:xfrm>
            <a:off x="6654018" y="956604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Risco de explosão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5C10485-24D3-42F2-8729-B603DB0448A8}"/>
              </a:ext>
            </a:extLst>
          </p:cNvPr>
          <p:cNvSpPr/>
          <p:nvPr/>
        </p:nvSpPr>
        <p:spPr>
          <a:xfrm>
            <a:off x="6654018" y="1896794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 sz="2000"/>
          </a:p>
          <a:p>
            <a:pPr algn="ctr"/>
            <a:r>
              <a:rPr lang="pt-BR" sz="200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        </a:t>
            </a:r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Suprimento de energia prejudicado</a:t>
            </a:r>
          </a:p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6E1937-9B78-4221-A8B5-10E0C0F6D8C6}"/>
              </a:ext>
            </a:extLst>
          </p:cNvPr>
          <p:cNvSpPr/>
          <p:nvPr/>
        </p:nvSpPr>
        <p:spPr>
          <a:xfrm>
            <a:off x="6654018" y="2836985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  <a:p>
            <a:pPr algn="ctr"/>
            <a:r>
              <a:rPr lang="pt-BR" sz="200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      </a:t>
            </a:r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Exposição a fios de alta tensão</a:t>
            </a:r>
          </a:p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2E9A8B2-0012-4828-91E0-671A5E6E8B8E}"/>
              </a:ext>
            </a:extLst>
          </p:cNvPr>
          <p:cNvSpPr/>
          <p:nvPr/>
        </p:nvSpPr>
        <p:spPr>
          <a:xfrm>
            <a:off x="6654018" y="3779520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Postes danificados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347657B-075D-488B-B23D-B73C5783D2F4}"/>
              </a:ext>
            </a:extLst>
          </p:cNvPr>
          <p:cNvSpPr/>
          <p:nvPr/>
        </p:nvSpPr>
        <p:spPr>
          <a:xfrm>
            <a:off x="6654018" y="4719711"/>
            <a:ext cx="5148776" cy="78779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Sustentabilidade</a:t>
            </a:r>
          </a:p>
        </p:txBody>
      </p:sp>
      <p:pic>
        <p:nvPicPr>
          <p:cNvPr id="17" name="Gráfico 16" descr="Explosão">
            <a:extLst>
              <a:ext uri="{FF2B5EF4-FFF2-40B4-BE49-F238E27FC236}">
                <a16:creationId xmlns:a16="http://schemas.microsoft.com/office/drawing/2014/main" id="{72D3CEB3-1DC6-4082-BF7B-4A0BB6F8B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2619" y="950396"/>
            <a:ext cx="728133" cy="728133"/>
          </a:xfrm>
          <a:prstGeom prst="rect">
            <a:avLst/>
          </a:prstGeom>
        </p:spPr>
      </p:pic>
      <p:pic>
        <p:nvPicPr>
          <p:cNvPr id="20" name="Gráfico 19" descr="Carro elétrico">
            <a:extLst>
              <a:ext uri="{FF2B5EF4-FFF2-40B4-BE49-F238E27FC236}">
                <a16:creationId xmlns:a16="http://schemas.microsoft.com/office/drawing/2014/main" id="{65150E41-4FDF-4CA8-8590-9F385A1D7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134" y="1868136"/>
            <a:ext cx="845105" cy="845105"/>
          </a:xfrm>
          <a:prstGeom prst="rect">
            <a:avLst/>
          </a:prstGeom>
        </p:spPr>
      </p:pic>
      <p:pic>
        <p:nvPicPr>
          <p:cNvPr id="22" name="Gráfico 21" descr="Alta tensão">
            <a:extLst>
              <a:ext uri="{FF2B5EF4-FFF2-40B4-BE49-F238E27FC236}">
                <a16:creationId xmlns:a16="http://schemas.microsoft.com/office/drawing/2014/main" id="{5C3400B6-06C3-489A-9844-55B6A42EC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0197" y="2865641"/>
            <a:ext cx="652976" cy="652976"/>
          </a:xfrm>
          <a:prstGeom prst="rect">
            <a:avLst/>
          </a:prstGeom>
        </p:spPr>
      </p:pic>
      <p:pic>
        <p:nvPicPr>
          <p:cNvPr id="24" name="Gráfico 23" descr="Tendência descendente">
            <a:extLst>
              <a:ext uri="{FF2B5EF4-FFF2-40B4-BE49-F238E27FC236}">
                <a16:creationId xmlns:a16="http://schemas.microsoft.com/office/drawing/2014/main" id="{4D3856B6-04CC-4A88-ABF9-8BD7FDDCF1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82619" y="3748520"/>
            <a:ext cx="787791" cy="787791"/>
          </a:xfrm>
          <a:prstGeom prst="rect">
            <a:avLst/>
          </a:prstGeom>
        </p:spPr>
      </p:pic>
      <p:pic>
        <p:nvPicPr>
          <p:cNvPr id="26" name="Gráfico 25" descr="Árvore decídua">
            <a:extLst>
              <a:ext uri="{FF2B5EF4-FFF2-40B4-BE49-F238E27FC236}">
                <a16:creationId xmlns:a16="http://schemas.microsoft.com/office/drawing/2014/main" id="{70A1691E-29DD-4004-A11B-498A209F3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4528" y="4809283"/>
            <a:ext cx="608645" cy="6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8CA3F4-EAD4-41D5-A3C4-469D0CA0811F}"/>
              </a:ext>
            </a:extLst>
          </p:cNvPr>
          <p:cNvSpPr txBox="1"/>
          <p:nvPr/>
        </p:nvSpPr>
        <p:spPr>
          <a:xfrm>
            <a:off x="1044884" y="2172526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Solução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2E2CCF-B8A5-4543-A164-FE787562D7D0}"/>
              </a:ext>
            </a:extLst>
          </p:cNvPr>
          <p:cNvSpPr/>
          <p:nvPr/>
        </p:nvSpPr>
        <p:spPr>
          <a:xfrm>
            <a:off x="6806418" y="4384910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Controle de dados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1338620-FC9F-4E6B-9D6E-591DA422C328}"/>
              </a:ext>
            </a:extLst>
          </p:cNvPr>
          <p:cNvSpPr/>
          <p:nvPr/>
        </p:nvSpPr>
        <p:spPr>
          <a:xfrm>
            <a:off x="6806418" y="2772690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Software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C9286A3-E6FF-4243-942A-C0566E558C6C}"/>
              </a:ext>
            </a:extLst>
          </p:cNvPr>
          <p:cNvSpPr/>
          <p:nvPr/>
        </p:nvSpPr>
        <p:spPr>
          <a:xfrm>
            <a:off x="6806418" y="1268602"/>
            <a:ext cx="5148776" cy="72813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Dubai Medium" panose="020B0603030403030204" pitchFamily="34" charset="-78"/>
                <a:cs typeface="Dubai Medium" panose="020B0603030403030204" pitchFamily="34" charset="-78"/>
              </a:rPr>
              <a:t>Tecnologia</a:t>
            </a:r>
          </a:p>
        </p:txBody>
      </p:sp>
      <p:pic>
        <p:nvPicPr>
          <p:cNvPr id="4" name="Gráfico 3" descr="Dado">
            <a:extLst>
              <a:ext uri="{FF2B5EF4-FFF2-40B4-BE49-F238E27FC236}">
                <a16:creationId xmlns:a16="http://schemas.microsoft.com/office/drawing/2014/main" id="{F4D43318-2446-4C95-8BB3-A3E87BAE6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8376" y="4430064"/>
            <a:ext cx="682978" cy="682978"/>
          </a:xfrm>
          <a:prstGeom prst="rect">
            <a:avLst/>
          </a:prstGeom>
        </p:spPr>
      </p:pic>
      <p:pic>
        <p:nvPicPr>
          <p:cNvPr id="11" name="Gráfico 10" descr="Processador">
            <a:extLst>
              <a:ext uri="{FF2B5EF4-FFF2-40B4-BE49-F238E27FC236}">
                <a16:creationId xmlns:a16="http://schemas.microsoft.com/office/drawing/2014/main" id="{4F8E5DF6-9278-426D-A46A-9614ACA1B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2" y="1286959"/>
            <a:ext cx="728132" cy="728132"/>
          </a:xfrm>
          <a:prstGeom prst="rect">
            <a:avLst/>
          </a:prstGeom>
        </p:spPr>
      </p:pic>
      <p:pic>
        <p:nvPicPr>
          <p:cNvPr id="15" name="Gráfico 14" descr="Internet">
            <a:extLst>
              <a:ext uri="{FF2B5EF4-FFF2-40B4-BE49-F238E27FC236}">
                <a16:creationId xmlns:a16="http://schemas.microsoft.com/office/drawing/2014/main" id="{3E320283-D656-48A7-B7CF-FD34C8E9C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0088" y="2696712"/>
            <a:ext cx="821266" cy="8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8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7E2342-0D25-41A2-AC14-227CEAD69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BC917FB-F7D5-4CD9-BA8B-CB15AA08F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988" y="0"/>
            <a:ext cx="2841674" cy="4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118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5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9399C75-35CC-4BCD-9194-110FFE24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335365"/>
              </p:ext>
            </p:extLst>
          </p:nvPr>
        </p:nvGraphicFramePr>
        <p:xfrm>
          <a:off x="2333412" y="1376582"/>
          <a:ext cx="8723568" cy="4097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1911">
                  <a:extLst>
                    <a:ext uri="{9D8B030D-6E8A-4147-A177-3AD203B41FA5}">
                      <a16:colId xmlns:a16="http://schemas.microsoft.com/office/drawing/2014/main" val="1359304635"/>
                    </a:ext>
                  </a:extLst>
                </a:gridCol>
                <a:gridCol w="1445086">
                  <a:extLst>
                    <a:ext uri="{9D8B030D-6E8A-4147-A177-3AD203B41FA5}">
                      <a16:colId xmlns:a16="http://schemas.microsoft.com/office/drawing/2014/main" val="1663013741"/>
                    </a:ext>
                  </a:extLst>
                </a:gridCol>
                <a:gridCol w="1166571">
                  <a:extLst>
                    <a:ext uri="{9D8B030D-6E8A-4147-A177-3AD203B41FA5}">
                      <a16:colId xmlns:a16="http://schemas.microsoft.com/office/drawing/2014/main" val="1062357555"/>
                    </a:ext>
                  </a:extLst>
                </a:gridCol>
              </a:tblGrid>
              <a:tr h="257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Requisitos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Classificação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883140928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mostrar a temperatura de cada transformador, sem falhas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2246375672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ter um mapeamento dos transformadores organizadamente apresentando seu status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1234968893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deve comunicar a manutenção do trafo quando houver necessidade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463406431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ter suporte para falhas (bugs, erro no código) e nós corrigiremos à distância (dependendo da necessidade)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Desejável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1281550881"/>
                  </a:ext>
                </a:extLst>
              </a:tr>
              <a:tr h="453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precisa mostrar o nivelamento do óleo para eventuais trocas ou perdas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67694735"/>
                  </a:ext>
                </a:extLst>
              </a:tr>
              <a:tr h="2579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O nosso software deve permitir que o coordenador efetue manutenções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632776057"/>
                  </a:ext>
                </a:extLst>
              </a:tr>
              <a:tr h="4176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 nosso software precisa transmitir os dados coletados em tempo real para verificação de seu desempenho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Essencial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901027877"/>
                  </a:ext>
                </a:extLst>
              </a:tr>
              <a:tr h="4176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 nosso software deve armazenar os dados para levantamento de vida útil do transformador 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2422814383"/>
                  </a:ext>
                </a:extLst>
              </a:tr>
              <a:tr h="24016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Os dados devem estar sempre disponíveis para consulta 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3531681790"/>
                  </a:ext>
                </a:extLst>
              </a:tr>
              <a:tr h="24016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 nosso software deve ser de fácil leitura e entendimento dos operadores da distribuidora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importante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Funcional</a:t>
                      </a:r>
                      <a:endParaRPr lang="pt-BR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816" marR="46816" marT="10032" marB="10032" anchor="ctr"/>
                </a:tc>
                <a:extLst>
                  <a:ext uri="{0D108BD9-81ED-4DB2-BD59-A6C34878D82A}">
                    <a16:rowId xmlns:a16="http://schemas.microsoft.com/office/drawing/2014/main" val="45384675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C74FE450-55A8-4A7A-A9B7-2EEEA13D1075}"/>
              </a:ext>
            </a:extLst>
          </p:cNvPr>
          <p:cNvSpPr txBox="1"/>
          <p:nvPr/>
        </p:nvSpPr>
        <p:spPr>
          <a:xfrm>
            <a:off x="283808" y="5907087"/>
            <a:ext cx="282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backlog</a:t>
            </a:r>
            <a:endParaRPr lang="pt-BR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74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4" name="Group 21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08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0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1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5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6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097" name="Group 394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96" name="Rectangle 395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7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esultado de imagem para site">
            <a:extLst>
              <a:ext uri="{FF2B5EF4-FFF2-40B4-BE49-F238E27FC236}">
                <a16:creationId xmlns:a16="http://schemas.microsoft.com/office/drawing/2014/main" id="{C3634299-8A0C-464D-8430-E6B5BDA03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 r="3" b="3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8" name="Group 397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99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401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2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3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4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5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6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7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8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9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0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1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2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3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5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6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7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8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9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0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DD126E-E339-4C1B-BDF0-989E7E51F45A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5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418107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5" ma:contentTypeDescription="Create a new document." ma:contentTypeScope="" ma:versionID="f64f37cbed3bd232caf78c96d6b31d4b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7c86bf5a30bc404c6b09642f478cc5b0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25BF01-77C5-41F2-95FD-F1F6A6F653C4}">
  <ds:schemaRefs>
    <ds:schemaRef ds:uri="86822d51-02f5-488a-80f3-0b621e7c317a"/>
    <ds:schemaRef ds:uri="http://purl.org/dc/elements/1.1/"/>
    <ds:schemaRef ds:uri="http://schemas.microsoft.com/office/2006/metadata/properties"/>
    <ds:schemaRef ds:uri="1f168f81-3f83-4b33-9f0c-ec152bce3f98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44243C-DA03-4F10-ADFA-56D18E3C39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68f81-3f83-4b33-9f0c-ec152bce3f98"/>
    <ds:schemaRef ds:uri="86822d51-02f5-488a-80f3-0b621e7c31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9CEFDF-3267-49A0-8F01-9448D8D504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276</Words>
  <Application>Microsoft Office PowerPoint</Application>
  <PresentationFormat>Widescreen</PresentationFormat>
  <Paragraphs>78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Agency FB</vt:lpstr>
      <vt:lpstr>Arial</vt:lpstr>
      <vt:lpstr>Calibri</vt:lpstr>
      <vt:lpstr>Dubai Medium</vt:lpstr>
      <vt:lpstr>Times New Roman</vt:lpstr>
      <vt:lpstr>Tw Cen MT</vt:lpstr>
      <vt:lpstr>Circuito</vt:lpstr>
      <vt:lpstr>Transfornel Solutions</vt:lpstr>
      <vt:lpstr>Apresentação do PowerPoint</vt:lpstr>
      <vt:lpstr>O que é um transformador</vt:lpstr>
      <vt:lpstr>Apresentação do PowerPoint</vt:lpstr>
      <vt:lpstr>Problema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Banco de dados   ficha dos traNSFORMADORES</vt:lpstr>
      <vt:lpstr>Apresentação do PowerPoint</vt:lpstr>
      <vt:lpstr>Apresentação do PowerPoint</vt:lpstr>
      <vt:lpstr>Apresentação do PowerPoint</vt:lpstr>
      <vt:lpstr>Transfornel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Transfornel Solutions</dc:title>
  <dc:creator>Aluno</dc:creator>
  <cp:lastModifiedBy>Aluno</cp:lastModifiedBy>
  <cp:revision>7</cp:revision>
  <dcterms:created xsi:type="dcterms:W3CDTF">2020-03-11T14:05:07Z</dcterms:created>
  <dcterms:modified xsi:type="dcterms:W3CDTF">2020-03-11T15:56:49Z</dcterms:modified>
</cp:coreProperties>
</file>